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  <p:sldId id="1150" r:id="rId13"/>
    <p:sldId id="1151" r:id="rId14"/>
    <p:sldId id="1152" r:id="rId15"/>
    <p:sldId id="115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重难题型突破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题型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探究类实验题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莆田涵江区模拟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）用压强计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探究影响液体内部压强大小的因素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）实验开始前对装置进行检查，如图甲所示，当用手指按压（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不论轻压还是重压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）橡皮膜时，发现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形管两边液面的高度几乎不变，则说明该装置可能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006" y="1412776"/>
            <a:ext cx="3312368" cy="382708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883349" y="577564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漏气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）对装置检查并调试完好后进行实验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分析图乙、图丙可初步得出结论：深度相同，液体的密度越大，液体内部的压强越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分析图丁、图戊可初步得出结论：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相同时，液体向各个方向的压强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）如图己所示，小明同学利用电子压强计测量放在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桌面上的三种形状不同的容器底所受液体压强，若三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底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面积相同的不同形状容器中水面等高，则三个电子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计显示的示数应为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敞口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直口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缩口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底和壁厚度忽略不计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501" y="2636912"/>
            <a:ext cx="2742229" cy="316835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939853" y="134939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94606" y="1916832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深度和液体密度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823398" y="191683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相等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934966" y="419521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+mj-ea"/>
                <a:ea typeface="+mj-ea"/>
              </a:rPr>
              <a:t>＝</a:t>
            </a:r>
            <a:endParaRPr lang="zh-CN" altLang="en-US"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57748" y="419147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+mj-ea"/>
                <a:ea typeface="+mj-ea"/>
              </a:rPr>
              <a:t>＝</a:t>
            </a:r>
            <a:endParaRPr lang="zh-CN" altLang="en-US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427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泉州德化县模拟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探究杠杆的平衡条件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）小明安装好杠杆后，发现其左端下沉，如图甲所示，为使杠杆在水平位置平衡，应将平衡螺母向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）如图乙所示，杠杆调节平衡后，在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处悬挂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个钩码，每个钩码重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处施加一个拉力使杠杆在水平位置再次平衡，当方向为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时，拉力最小，大小为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4131796"/>
            <a:ext cx="5458877" cy="19280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286" y="3756114"/>
            <a:ext cx="4345810" cy="238759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625513" y="594928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51474" y="191969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右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183438" y="2996952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竖直向下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58702" y="3589436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57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）课后，小明制作了一个简易杠杆，调节杠杆在水平位置平衡，然后在它两边恰当位置分别放上不同数量的同种硬币，使其在水平位置再次平衡，如图丙所示，则力臂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；若两边同时各取走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枚硬币，则杠杆的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端将下沉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0570"/>
            <a:ext cx="6920492" cy="24442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3318" y="2737268"/>
            <a:ext cx="4345810" cy="238759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35166" y="522920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02718" y="1927928"/>
            <a:ext cx="111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</a:t>
            </a:r>
            <a:r>
              <a:rPr lang="zh-CN" altLang="zh-CN" sz="2400">
                <a:cs typeface="宋体" panose="02010600030101010101" pitchFamily="2" charset="-122"/>
              </a:rPr>
              <a:t>∶</a:t>
            </a:r>
            <a:r>
              <a:rPr lang="en-US" altLang="zh-CN" sz="2400">
                <a:ea typeface="等线" panose="02010600030101010101" pitchFamily="2" charset="-122"/>
              </a:rPr>
              <a:t>1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471470" y="191683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右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44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5531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福州鼓楼区第一中学模拟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①②③④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探究浮力的大小跟排开液体所受重力的关系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）实验的最佳顺序是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通过实验可得到的结论：浸没在液体中的物体，受到的浮力大小等于它排开的液体受到的重力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以下情况会影响结论的是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中水面未到达溢水杯的溢水口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中物体未全部浸没在水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118" y="1298402"/>
            <a:ext cx="5644067" cy="20557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340321" y="3284984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78982" y="386123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宋体" panose="02010600030101010101" pitchFamily="2" charset="-122"/>
              </a:rPr>
              <a:t>④①②③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922959" y="4293096"/>
            <a:ext cx="7168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00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）实验中所用物体的体积是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，密度是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____kg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）接着，实验小组又利用密度计测量某液体的密度，如图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⑤⑥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将自制密度计竖立放入装有适量水的烧杯中，测得密度计浸入深度为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；再将密度计竖立放入装有适量待测液体的烧杯中，测得密度计浸入深度为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已知水的密度为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，则待测液体密度为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），分别测量不同液体，在密度计与液面相平的位置标记刻度，则越靠近底部配重的刻度所对应的密度值越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744" y="4077072"/>
            <a:ext cx="5644067" cy="205578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18947" y="602128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55046" y="836712"/>
            <a:ext cx="1265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1</a:t>
            </a:r>
            <a:r>
              <a:rPr lang="en-US" altLang="zh-CN" sz="2400">
                <a:latin typeface="宋体"/>
                <a:ea typeface="宋体"/>
              </a:rPr>
              <a:t>×</a:t>
            </a:r>
            <a:r>
              <a:rPr lang="en-US" altLang="zh-CN" sz="2400" smtClean="0">
                <a:ea typeface="等线" panose="02010600030101010101" pitchFamily="2" charset="-122"/>
              </a:rPr>
              <a:t>10</a:t>
            </a:r>
            <a:r>
              <a:rPr lang="zh-CN" altLang="zh-CN" sz="2400" baseline="300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aseline="30000">
                <a:ea typeface="黑体" panose="02010609060101010101" pitchFamily="49" charset="-122"/>
              </a:rPr>
              <a:t>4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175326" y="836712"/>
            <a:ext cx="1367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2</a:t>
            </a:r>
            <a:r>
              <a:rPr lang="en-US" altLang="zh-CN" sz="2400">
                <a:latin typeface="+mn-ea"/>
                <a:ea typeface="+mn-ea"/>
              </a:rPr>
              <a:t>×</a:t>
            </a:r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en-US" altLang="zh-CN" sz="2400" baseline="30000">
                <a:ea typeface="等线" panose="02010600030101010101" pitchFamily="2" charset="-122"/>
              </a:rPr>
              <a:t>3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1774726" y="2852936"/>
                <a:ext cx="726481" cy="6240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𝑯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den>
                    </m:f>
                  </m:oMath>
                </a14:m>
                <a:r>
                  <a:rPr lang="en-US" altLang="zh-CN" sz="2400" i="1">
                    <a:ea typeface="等线" panose="02010600030101010101" pitchFamily="2" charset="-122"/>
                  </a:rPr>
                  <a:t>ρ</a:t>
                </a:r>
                <a:r>
                  <a:rPr lang="zh-CN" altLang="zh-CN" sz="24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endParaRPr lang="zh-CN" altLang="en-US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4726" y="2852936"/>
                <a:ext cx="726481" cy="624017"/>
              </a:xfrm>
              <a:prstGeom prst="rect">
                <a:avLst/>
              </a:prstGeom>
              <a:blipFill>
                <a:blip r:embed="rId3"/>
                <a:stretch>
                  <a:fillRect r="-5882" b="-8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8936761" y="355652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66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厦门翔安区模拟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）用图甲的实验装置探究光的反射定律：平面镜放在水平桌面上，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是两块粘接起来的硬纸板，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板可绕法线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）实验时，硬纸板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应与平面镜相互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让一束光沿纸板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投射到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点，经平面镜反射后射出，在纸板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上用笔描出入射光线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和反射光线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的径迹，用量角器测量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∠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∠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改变入射角度，多次重复实验，实验数据记录在表格中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111348"/>
              </p:ext>
            </p:extLst>
          </p:nvPr>
        </p:nvGraphicFramePr>
        <p:xfrm>
          <a:off x="622599" y="3717032"/>
          <a:ext cx="5544616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630770">
                  <a:extLst>
                    <a:ext uri="{9D8B030D-6E8A-4147-A177-3AD203B41FA5}">
                      <a16:colId xmlns:a16="http://schemas.microsoft.com/office/drawing/2014/main" val="3610997539"/>
                    </a:ext>
                  </a:extLst>
                </a:gridCol>
                <a:gridCol w="1956923">
                  <a:extLst>
                    <a:ext uri="{9D8B030D-6E8A-4147-A177-3AD203B41FA5}">
                      <a16:colId xmlns:a16="http://schemas.microsoft.com/office/drawing/2014/main" val="3855000502"/>
                    </a:ext>
                  </a:extLst>
                </a:gridCol>
                <a:gridCol w="1956923">
                  <a:extLst>
                    <a:ext uri="{9D8B030D-6E8A-4147-A177-3AD203B41FA5}">
                      <a16:colId xmlns:a16="http://schemas.microsoft.com/office/drawing/2014/main" val="62289893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入射角</a:t>
                      </a:r>
                      <a:r>
                        <a:rPr kumimoji="0" lang="zh-CN" altLang="en-US" sz="2400" b="0" i="0" u="none" strike="noStrike" kern="1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∠</a:t>
                      </a:r>
                      <a:r>
                        <a:rPr lang="en-US" sz="2400" i="1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反射角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∠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3688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64389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687464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249005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270" y="3789040"/>
            <a:ext cx="4572343" cy="23550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11230" y="194644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垂直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）分析表中数据可知，反射角与入射角大小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，若将入射光线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绕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点沿顺时针方向转动，可观察到反射光线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绕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点沿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方向转动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）如图乙所示，将硬纸板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剪开，并把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的上半部分向后折转，发现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的上半部分看不到反射光线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这表明：光反射时，反射光线、入射光线和法线在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）实验中，小华看到自己在平面镜中的像，该像是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、等大的虚像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502" y="4020689"/>
            <a:ext cx="4896544" cy="252202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743278" y="764704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相等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03318" y="1319579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逆时针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39850" y="2958709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同一平面内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04535" y="350100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正立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4764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泉州鲤城区第一中学模拟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）小明所在的实验小组做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探究凸透镜成像的规律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的实验，实验器材如下：发光物体（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字样的发光二极管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）、凸透镜（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焦距为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）、光屏和光具座等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）实验时，他调节发光物体、凸透镜和光屏，使它们的中心大致在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，这样做的目的是使像成在光屏的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2492896"/>
            <a:ext cx="5535158" cy="256393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66614" y="5564299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同一高度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463358" y="557687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中央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）若在如图所示位置，光屏上恰好成一清晰的像，则该像的性质是倒立、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的实像；若保持图中凸透镜的位置不变，对调发光物体和光屏的位置，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）在光屏上看到清晰的像，这是因为光在传播时光路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6" y="2934667"/>
            <a:ext cx="7128792" cy="33021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2598" y="134076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缩小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8582" y="190423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能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13972" y="2473002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是可逆的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4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）接着，小明将一副近视眼镜放在发光物体和凸透镜之间靠近凸透镜的位置，发现光屏上的像变模糊了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为了再次承接到清晰的像，他应将光屏向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靠近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）凸透镜的方向移动适当的距离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2852936"/>
            <a:ext cx="6529101" cy="302433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928882" y="134939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远离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5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泉州鲤城区第一中学模拟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）小明用如图甲所示的装置来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探究冰熔化前后温度的变化规律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）安装实验器材时，小明应按照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的顺序进行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）实验时，用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水浴法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给试管加热，而不用酒精灯直接给试管加热，目的是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870" y="1340768"/>
            <a:ext cx="6336704" cy="32458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28130" y="466176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自下而上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38622" y="5723486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使物质受热均匀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09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）根据实验数据画出了图乙中的温度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时间图像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，由图像可以推知冰是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非晶体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），依据是冰在熔化时持续吸热且温度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）第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时，试管内物质处于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态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878" y="3068960"/>
            <a:ext cx="6336704" cy="32458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83791" y="134076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晶体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2558" y="1801694"/>
            <a:ext cx="21178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保持不变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03118" y="2448025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液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0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）另一小组的同学在利用相同的器材进行实验时，观察到冰在熔化时温度计示数缓慢上升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产生这一现象的原因可能是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填选项字母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温度计的玻璃泡碰到了试管壁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对试管内固体不断搅拌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烧杯中的水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030" y="2636912"/>
            <a:ext cx="6336704" cy="32458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29003" y="1383159"/>
            <a:ext cx="1026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黑体" panose="02010609060101010101" pitchFamily="49" charset="-122"/>
              </a:rPr>
              <a:t>A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17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1462</Words>
  <Application>Microsoft Office PowerPoint</Application>
  <PresentationFormat>自定义</PresentationFormat>
  <Paragraphs>114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434</cp:revision>
  <dcterms:created xsi:type="dcterms:W3CDTF">2020-11-06T05:24:00Z</dcterms:created>
  <dcterms:modified xsi:type="dcterms:W3CDTF">2025-09-05T02:09:56Z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